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8" r:id="rId13"/>
    <p:sldId id="266" r:id="rId14"/>
    <p:sldId id="267" r:id="rId15"/>
    <p:sldId id="269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  <a:srgbClr val="33CCCC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86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3EAB6-58CA-40F7-807B-D2585BAF0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07578"/>
            <a:ext cx="10572000" cy="2359454"/>
          </a:xfrm>
        </p:spPr>
        <p:txBody>
          <a:bodyPr/>
          <a:lstStyle/>
          <a:p>
            <a:r>
              <a:rPr lang="es-ES" dirty="0"/>
              <a:t>REGULACIÓN 8 WORLD RUGBY</a:t>
            </a:r>
            <a:br>
              <a:rPr lang="es-ES" dirty="0"/>
            </a:br>
            <a:r>
              <a:rPr lang="es-ES" sz="5000" dirty="0"/>
              <a:t>ELEGIBILIDAD DE L@S JUGADOR@S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FB6233-1BDA-43E2-AF3F-39C1776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670617"/>
            <a:ext cx="2006600" cy="8528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8794DD-8824-4559-BCBF-091BCD1F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402" y="2784613"/>
            <a:ext cx="5062528" cy="28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 8.1.c)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366977"/>
            <a:ext cx="1066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RESIDENCIA DE 36/60 MESES</a:t>
            </a:r>
          </a:p>
          <a:p>
            <a:pPr algn="ctr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A tener en cuenta: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Por lo general, los/las estudiantes mantienen la residencia de sus padres como su residencia principal*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El/la jugador/a debe proporcionar un registro completo de su residencia y las interrupciones, así como las copias de los contratos de arrendamiento, facturas, etc., lo cual puede usarse como evidencia de respaldo.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La residencia de 3/5 años debe </a:t>
            </a: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acreditarse anualmente, salvo si ha debutado con Selección Nacional sénior absoluta de XV o VII.</a:t>
            </a: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400" dirty="0">
                <a:solidFill>
                  <a:srgbClr val="001236"/>
                </a:solidFill>
                <a:sym typeface="Wingdings" panose="05000000000000000000" pitchFamily="2" charset="2"/>
              </a:rPr>
              <a:t>* Si el/la jugador/a no depende económicamente de la familia, no la mantiene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 8.1.d)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366977"/>
            <a:ext cx="10668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RESIDENCIA ACUMULATIVA DE 10 AÑOS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El/la jugador/a debe acreditar mediante documentación que ha residido en España durante 10 años acumulativamente (se suma el tiempo que ha vivido en España a lo largo de su vida).</a:t>
            </a:r>
          </a:p>
          <a:p>
            <a:pPr marL="285750" indent="-285750" algn="just">
              <a:buFontTx/>
              <a:buChar char="-"/>
            </a:pP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Igualmente, no existe un numerus clausus de documentación a aportar, debe verse caso por caso, sin embargo, se debe acreditar, como mínimo, lo siguiente: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Documento identificativo del jugador (DNI o pasaporte vigente)</a:t>
            </a:r>
          </a:p>
          <a:p>
            <a:pPr marL="285750" indent="-285750" algn="just">
              <a:buFontTx/>
              <a:buChar char="-"/>
            </a:pPr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Certificado empadronamiento de todos los años a acreditar</a:t>
            </a:r>
          </a:p>
          <a:p>
            <a:pPr marL="285750" indent="-285750" algn="just">
              <a:buFontTx/>
              <a:buChar char="-"/>
            </a:pPr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Certificados de escolaridad</a:t>
            </a:r>
          </a:p>
          <a:p>
            <a:pPr marL="285750" indent="-285750" algn="just">
              <a:buFontTx/>
              <a:buChar char="-"/>
            </a:pPr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Otros acreditativos.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4. FORMACIÓN </a:t>
            </a:r>
            <a:r>
              <a:rPr lang="es-ES" sz="4800">
                <a:solidFill>
                  <a:srgbClr val="001236"/>
                </a:solidFill>
              </a:rPr>
              <a:t>(Circulares)</a:t>
            </a:r>
            <a:endParaRPr lang="es-ES" sz="4800" dirty="0">
              <a:solidFill>
                <a:srgbClr val="00123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278077"/>
            <a:ext cx="1066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JUGADOR@S DE FORMACIÓN EN COMPETICIONES NACIONALES</a:t>
            </a:r>
          </a:p>
          <a:p>
            <a:pPr algn="ctr"/>
            <a:endParaRPr lang="es-ES" sz="2200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El/la jugador/a debe acreditar que, entre los </a:t>
            </a: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14 y los 22 años</a:t>
            </a: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, ha tenido licencia durante 4 temporadas (consecutivas o no) con un club de rugby español.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Documentación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Certificado de licencias de la Federación por la cuál el jugador las obtuvo, figurando en todo caso, los años/temporadas con licencia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Documento acreditativo del/la jugador/a (DNI o Pasaporte vigente)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u="sng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IMPORTANTE</a:t>
            </a:r>
            <a:r>
              <a:rPr lang="es-ES" dirty="0">
                <a:solidFill>
                  <a:srgbClr val="001236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: </a:t>
            </a:r>
            <a:r>
              <a:rPr lang="es-ES" b="1" u="sng" dirty="0">
                <a:solidFill>
                  <a:srgbClr val="001236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La elegibilidad del/la jugador/a en este caso, tiene efectos SOLAMENTE para competiciones nacionales organizadas por la FER</a:t>
            </a: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FA1E49D-C041-465B-930A-22E70EBD3085}"/>
              </a:ext>
            </a:extLst>
          </p:cNvPr>
          <p:cNvSpPr/>
          <p:nvPr/>
        </p:nvSpPr>
        <p:spPr>
          <a:xfrm>
            <a:off x="609600" y="5628196"/>
            <a:ext cx="10763075" cy="757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5. CAPTURA DEL/LA JUGADOR/A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278077"/>
            <a:ext cx="10668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CERTIFICACIÓN DE “NO CAPTURA” POR OTRA FEDERACIÓN INTERNACIONAL </a:t>
            </a:r>
          </a:p>
          <a:p>
            <a:pPr algn="ctr"/>
            <a:endParaRPr lang="es-ES" sz="2200" b="1" dirty="0">
              <a:solidFill>
                <a:srgbClr val="001236"/>
              </a:solidFill>
            </a:endParaRPr>
          </a:p>
          <a:p>
            <a:pPr algn="just"/>
            <a:r>
              <a:rPr lang="es-ES" sz="2000" b="1" dirty="0">
                <a:solidFill>
                  <a:srgbClr val="001236"/>
                </a:solidFill>
              </a:rPr>
              <a:t>Un/a jugador/a está capturado si alguna vez ha sido seleccionado/a (convocado/a para un partido incluso sin jugar) para partidos en equipos que capturan de otra Federación por la cuál fuere susceptible de ser </a:t>
            </a:r>
            <a:r>
              <a:rPr lang="es-ES" sz="2000" b="1" dirty="0" smtClean="0">
                <a:solidFill>
                  <a:srgbClr val="001236"/>
                </a:solidFill>
              </a:rPr>
              <a:t>elegible (solo se puede jugar por un país).</a:t>
            </a:r>
            <a:endParaRPr lang="es-ES" sz="2000" b="1" dirty="0">
              <a:solidFill>
                <a:srgbClr val="001236"/>
              </a:solidFill>
            </a:endParaRPr>
          </a:p>
          <a:p>
            <a:pPr algn="just"/>
            <a:endParaRPr lang="es-ES" sz="2000" b="1" dirty="0">
              <a:solidFill>
                <a:srgbClr val="001236"/>
              </a:solidFill>
            </a:endParaRPr>
          </a:p>
          <a:p>
            <a:pPr algn="just"/>
            <a:r>
              <a:rPr lang="es-ES" sz="2000" b="1" dirty="0">
                <a:solidFill>
                  <a:srgbClr val="001236"/>
                </a:solidFill>
              </a:rPr>
              <a:t>¿Cuándo sabemos si está capturado?</a:t>
            </a:r>
          </a:p>
          <a:p>
            <a:pPr algn="just"/>
            <a:endParaRPr lang="es-ES" sz="2100" b="1" dirty="0">
              <a:solidFill>
                <a:srgbClr val="00123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</a:rPr>
              <a:t>Debut en competiciones oficiales con el primer o segundo equipo nacional de Rugby XV (muchos segundos equipos son M20, ver lista anual WR)</a:t>
            </a:r>
          </a:p>
          <a:p>
            <a:pPr marL="342900" indent="-342900" algn="just">
              <a:buFontTx/>
              <a:buChar char="-"/>
            </a:pPr>
            <a:endParaRPr lang="es-ES" dirty="0">
              <a:solidFill>
                <a:srgbClr val="00123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</a:rPr>
              <a:t>Debut en competiciones oficiales con el primer equipo de Rugby VII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5. CAPTURA DEL/LA JUGADOR/A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278077"/>
            <a:ext cx="10668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CERTIFICACIÓN DE “NO CAPTURA” POR OTRA FEDERACIÓN INTERNACIONAL </a:t>
            </a:r>
          </a:p>
          <a:p>
            <a:pPr algn="ctr"/>
            <a:endParaRPr lang="es-ES" sz="2200" b="1" dirty="0">
              <a:solidFill>
                <a:srgbClr val="001236"/>
              </a:solidFill>
            </a:endParaRPr>
          </a:p>
          <a:p>
            <a:pPr algn="just"/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A tener en cuenta:</a:t>
            </a:r>
          </a:p>
          <a:p>
            <a:pPr algn="just"/>
            <a:endParaRPr lang="es-ES" sz="24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Si el/la jugador/a fue seleccionado/capturado/a por otra Federación/Unión, aun creyendo este que no era un equipo que capturaba, </a:t>
            </a:r>
            <a:r>
              <a:rPr lang="es-ES" dirty="0" err="1">
                <a:solidFill>
                  <a:srgbClr val="001236"/>
                </a:solidFill>
                <a:sym typeface="Wingdings" panose="05000000000000000000" pitchFamily="2" charset="2"/>
              </a:rPr>
              <a:t>World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 Rugby recomienda que se hagan las pertinentes averiguaciones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Envío de la “</a:t>
            </a:r>
            <a:r>
              <a:rPr lang="es-ES" i="1" dirty="0" err="1">
                <a:solidFill>
                  <a:srgbClr val="001236"/>
                </a:solidFill>
                <a:sym typeface="Wingdings" panose="05000000000000000000" pitchFamily="2" charset="2"/>
              </a:rPr>
              <a:t>Eligibility</a:t>
            </a:r>
            <a:r>
              <a:rPr lang="es-ES" i="1" dirty="0">
                <a:solidFill>
                  <a:srgbClr val="001236"/>
                </a:solidFill>
                <a:sym typeface="Wingdings" panose="05000000000000000000" pitchFamily="2" charset="2"/>
              </a:rPr>
              <a:t> </a:t>
            </a:r>
            <a:r>
              <a:rPr lang="es-ES" i="1" dirty="0" err="1">
                <a:solidFill>
                  <a:srgbClr val="001236"/>
                </a:solidFill>
                <a:sym typeface="Wingdings" panose="05000000000000000000" pitchFamily="2" charset="2"/>
              </a:rPr>
              <a:t>Letter</a:t>
            </a:r>
            <a:r>
              <a:rPr lang="es-ES" i="1" dirty="0">
                <a:solidFill>
                  <a:srgbClr val="001236"/>
                </a:solidFill>
                <a:sym typeface="Wingdings" panose="05000000000000000000" pitchFamily="2" charset="2"/>
              </a:rPr>
              <a:t> </a:t>
            </a:r>
            <a:r>
              <a:rPr lang="es-ES" i="1" dirty="0" err="1">
                <a:solidFill>
                  <a:srgbClr val="001236"/>
                </a:solidFill>
                <a:sym typeface="Wingdings" panose="05000000000000000000" pitchFamily="2" charset="2"/>
              </a:rPr>
              <a:t>Request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” a la Federación de origen o susceptible de captura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Procedimiento lento y, en ocasiones, costoso a nivel económico, pero que debe respetarse su resultado para considerar a un/a jugador/a seleccionado/a o no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6. PROCEDIMIENTO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201877"/>
            <a:ext cx="10668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PROCEDIMIENTO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Protección de datos  Datos sensibles de especial protección por parte de la Comisión de Elegibilidad. 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Previo al inicio de la Competición (aprox. 1 mes antes) los Clubes deben remitir a la Secretaría General el listado de jugadores/as que van a conformar su plantilla, marcando debidamente los jugadores que consideran que son susceptibles de ser considerados “F”.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Deberán acreditar, mediante la debida documentación que el/la jugador/a que han marcado en el listado es susceptible de ser “F” (Anexo 2 en caso </a:t>
            </a:r>
            <a:r>
              <a:rPr lang="es-ES" sz="1600">
                <a:solidFill>
                  <a:srgbClr val="001236"/>
                </a:solidFill>
                <a:sym typeface="Wingdings" panose="05000000000000000000" pitchFamily="2" charset="2"/>
              </a:rPr>
              <a:t>de residencia). </a:t>
            </a: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En caso de existir alguna duda, debe aclararse antes que el/la jugador/a juegue (N.A. 11).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La documentación será analizada por la Comisión de Elegibilidad, quién corroborará, denegará la elegibilidad y/o en ocasiones, requerirá más documentación si lo estima oportuno.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7. INCUMPLIMIENTO Y SANCIONES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112977"/>
            <a:ext cx="1066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INCUMPLIMIENTO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Cuando se incumpla el número de “F” que debe haber en un encuentro, ya sea de forma inicial o mediante la realización de cambios o reemplazos, se considerará que el Club y su Delegado de Equipo ha incurrido en </a:t>
            </a:r>
            <a:r>
              <a:rPr lang="es-ES" sz="16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alineación indebida </a:t>
            </a: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(Art. 33 RPC).</a:t>
            </a:r>
          </a:p>
          <a:p>
            <a:pPr algn="just"/>
            <a:endParaRPr lang="es-ES" sz="14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400" dirty="0">
                <a:solidFill>
                  <a:srgbClr val="001236"/>
                </a:solidFill>
              </a:rPr>
              <a:t>a) Si la infracción se verifica en eliminatorias a un solo partido o en partidos de desempate, se considerará perdido el encuentro por el equipo infractor. </a:t>
            </a:r>
          </a:p>
          <a:p>
            <a:pPr algn="just"/>
            <a:endParaRPr lang="es-ES" sz="1400" dirty="0">
              <a:solidFill>
                <a:srgbClr val="001236"/>
              </a:solidFill>
            </a:endParaRPr>
          </a:p>
          <a:p>
            <a:pPr algn="just"/>
            <a:r>
              <a:rPr lang="es-ES" sz="1400" dirty="0">
                <a:solidFill>
                  <a:srgbClr val="001236"/>
                </a:solidFill>
              </a:rPr>
              <a:t>b) Si la infracción se produce en eliminatorias a doble partido, se dará por vencedor de la eliminatoria al equipo no causante de la infracción. </a:t>
            </a:r>
          </a:p>
          <a:p>
            <a:pPr algn="just"/>
            <a:endParaRPr lang="es-ES" sz="1400" dirty="0">
              <a:solidFill>
                <a:srgbClr val="001236"/>
              </a:solidFill>
            </a:endParaRPr>
          </a:p>
          <a:p>
            <a:pPr algn="just"/>
            <a:r>
              <a:rPr lang="es-ES" sz="1400" dirty="0">
                <a:solidFill>
                  <a:srgbClr val="001236"/>
                </a:solidFill>
              </a:rPr>
              <a:t>c) Si el partido ocurre en partido de competición por puntos, se dará también por perdido el partido al equipo infractor, y se le descontarán dos puntos en la clasificación. </a:t>
            </a:r>
          </a:p>
          <a:p>
            <a:pPr algn="just"/>
            <a:endParaRPr lang="es-ES" sz="1400" dirty="0">
              <a:solidFill>
                <a:srgbClr val="001236"/>
              </a:solidFill>
            </a:endParaRPr>
          </a:p>
          <a:p>
            <a:pPr algn="just"/>
            <a:r>
              <a:rPr lang="es-ES" sz="1400" dirty="0">
                <a:solidFill>
                  <a:srgbClr val="001236"/>
                </a:solidFill>
              </a:rPr>
              <a:t>En estos casos, los encuentros que se consideran ganados lo serán por tanteo de veintiuno a cero </a:t>
            </a:r>
            <a:r>
              <a:rPr lang="es-ES" sz="1400" b="1" dirty="0">
                <a:solidFill>
                  <a:srgbClr val="001236"/>
                </a:solidFill>
              </a:rPr>
              <a:t>(21-0), </a:t>
            </a:r>
            <a:r>
              <a:rPr lang="es-ES" sz="1400" dirty="0">
                <a:solidFill>
                  <a:srgbClr val="001236"/>
                </a:solidFill>
              </a:rPr>
              <a:t>salvo que lo hubiese ganado el equipo no infractor por mayor tanteo. </a:t>
            </a:r>
            <a:endParaRPr lang="es-ES" sz="14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7. INCUMPLIMIENTO Y SANCIONES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278077"/>
            <a:ext cx="1066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2200" b="1" dirty="0">
                <a:solidFill>
                  <a:srgbClr val="001236"/>
                </a:solidFill>
                <a:sym typeface="Wingdings" panose="05000000000000000000" pitchFamily="2" charset="2"/>
              </a:rPr>
              <a:t>SANCIONES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Delegados de Club (Art. 97.d) RPC)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 Falta Muy Grave, </a:t>
            </a: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inhabilitación de 2 a 5 años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Club (Art. 103 RPC)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 Al ser Falta Muy Grave se impone una </a:t>
            </a: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multa al Club de </a:t>
            </a: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3.005,06 a 30.050,61 Euros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8. PREGUNTAS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900930"/>
            <a:ext cx="106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2400" b="1" dirty="0">
                <a:solidFill>
                  <a:srgbClr val="001236"/>
                </a:solidFill>
                <a:sym typeface="Wingdings" panose="05000000000000000000" pitchFamily="2" charset="2"/>
              </a:rPr>
              <a:t>CUALQUIER PREGUNTA O CONSULTA RESPECTO A LA ELEGIBILIDAD PUEDE REALIZARLA AL SIGUIENTE CORREO: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2400" b="1" dirty="0">
                <a:solidFill>
                  <a:srgbClr val="001236"/>
                </a:solidFill>
                <a:sym typeface="Wingdings" panose="05000000000000000000" pitchFamily="2" charset="2"/>
              </a:rPr>
              <a:t>SECRETARIA@FERUGBY.ES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3EAB6-58CA-40F7-807B-D2585BAF0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01" y="2036378"/>
            <a:ext cx="10572000" cy="2359454"/>
          </a:xfrm>
        </p:spPr>
        <p:txBody>
          <a:bodyPr/>
          <a:lstStyle/>
          <a:p>
            <a:pPr algn="ctr"/>
            <a:r>
              <a:rPr lang="es-ES" sz="7500" dirty="0"/>
              <a:t>¡MUCHAS GRACIAS POR VUESTRA ATENCIÓN!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FB6233-1BDA-43E2-AF3F-39C1776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670617"/>
            <a:ext cx="2006600" cy="8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CONTENIDOS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1320800" y="2324100"/>
            <a:ext cx="955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ELEGIBILIDAD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NACIMIENTO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RESIDENCIA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FORMACIÓN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CAPTURA DEL/LA JUGADORA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PROCEDIMIENTO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INCUMPLIMIENTO Y SANCIONES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solidFill>
                  <a:srgbClr val="001236"/>
                </a:solidFill>
              </a:rPr>
              <a:t>PREGUNTAS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BEBAD1-1BEB-4E57-AAA1-758B3BD7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040" y="2672516"/>
            <a:ext cx="6534784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1. ELEGIBILIDAD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425700"/>
            <a:ext cx="10668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>
                <a:solidFill>
                  <a:srgbClr val="001236"/>
                </a:solidFill>
              </a:rPr>
              <a:t>¿POR QUÉ SURGE EL CONTROL DE LA ELEGIBILIDAD DE LOS/AS JUGADORES/AS?</a:t>
            </a:r>
          </a:p>
          <a:p>
            <a:pPr algn="just"/>
            <a:endParaRPr lang="es-ES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1236"/>
                </a:solidFill>
              </a:rPr>
              <a:t>Exigencia de la Regulación 8 WR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 Complejidad de la norma: 17 puntos, 2 apéndices, 25 notas aclaratorias, 1 nota aclaratoria sobre JJOO con 15 puntos.</a:t>
            </a:r>
          </a:p>
          <a:p>
            <a:pPr marL="342900" indent="-342900" algn="just">
              <a:buFont typeface="+mj-lt"/>
              <a:buAutoNum type="arabicPeriod"/>
            </a:pPr>
            <a:endParaRPr lang="es-ES" b="1" dirty="0">
              <a:solidFill>
                <a:srgbClr val="00123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1236"/>
                </a:solidFill>
              </a:rPr>
              <a:t>Liga con jugadores arraigados a España </a:t>
            </a: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Circulares exigen un numero de jugadores “F” 9 DHM, DHF, DHBM, DHBF y 12 CN M23</a:t>
            </a:r>
          </a:p>
          <a:p>
            <a:pPr marL="342900" indent="-342900" algn="just">
              <a:buFont typeface="+mj-lt"/>
              <a:buAutoNum type="arabicPeriod"/>
            </a:pPr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Creación de la Comisión de Elegibilidad (junio 2020) 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Anteriormente “F” marcadas por los Clubes y dispersión de documentación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Vínculo nacional genuino, estrecho, creíble y admitido en España 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de la mayoría de los jugadores que participan en Competiciones Nacionales = </a:t>
            </a:r>
            <a:r>
              <a:rPr lang="es-ES" u="sng" dirty="0">
                <a:solidFill>
                  <a:srgbClr val="001236"/>
                </a:solidFill>
                <a:sym typeface="Wingdings" panose="05000000000000000000" pitchFamily="2" charset="2"/>
              </a:rPr>
              <a:t>ARRAIGO.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 Solo puede ser elegible por un país.</a:t>
            </a:r>
            <a:endParaRPr lang="es-ES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b="1" dirty="0">
              <a:solidFill>
                <a:srgbClr val="001236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2. NACIMIENTO 8.1.a)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425700"/>
            <a:ext cx="10668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solidFill>
                  <a:srgbClr val="001236"/>
                </a:solidFill>
              </a:rPr>
              <a:t>LA ELEGIBILIDAD DEL/LA JUGADOR/A SE BASA EN EL LUGAR DE NACIMIENTO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El/la jugador/a debe acreditar mediante documentación que ha nacido en España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Documentación: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Anverso y reverso de Documento Nacional de Identidad (DNI) o,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Acta de nacimiento 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Aclaración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  La nacionalidad del/la jugador/a </a:t>
            </a: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NO</a:t>
            </a: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 es relevante para ser considerado/a elegible (excepto </a:t>
            </a:r>
            <a:r>
              <a:rPr lang="es-ES" dirty="0" smtClean="0">
                <a:solidFill>
                  <a:srgbClr val="001236"/>
                </a:solidFill>
                <a:sym typeface="Wingdings" panose="05000000000000000000" pitchFamily="2" charset="2"/>
              </a:rPr>
              <a:t>JJOO que además se exige nacionalidad)</a:t>
            </a: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2. NACIMIENTO 8.1.b)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425700"/>
            <a:ext cx="1066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solidFill>
                  <a:srgbClr val="001236"/>
                </a:solidFill>
              </a:rPr>
              <a:t>LA ELEGIBILIDAD DEL JUGADOR SE BASA EN EL LUGAR DE NACIMIENTO DE PADRES O ABUELOS (PARENTESCO)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El/la jugador/a debe acreditar mediante documentación que han nacido en España alguno de sus padres o abuelos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001236"/>
                </a:solidFill>
                <a:sym typeface="Wingdings" panose="05000000000000000000" pitchFamily="2" charset="2"/>
              </a:rPr>
              <a:t>Debe demostrarse el vínculo entre las generaciones (jugador/a-padre/madre y padre/madre-abuelo/a)</a:t>
            </a:r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  NO bisabuelos, tío, etc.</a:t>
            </a: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Documentación: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Anverso y reverso de Documento Nacional de Identidad (DNI) del jugador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Acta de nacimiento de jugador/padre y/o abuelos (si es el caso)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Actas de matrimonio o libros de familia 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6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425700"/>
            <a:ext cx="10668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solidFill>
                  <a:srgbClr val="001236"/>
                </a:solidFill>
              </a:rPr>
              <a:t>LA ELEGIBILIDAD DEL JUGADOR SE BASA EN LA RESIDENCIA EN EL TERRITORIO DE LA UNIÓN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El jugador debe acreditar mediante documentación que ha residido en España, durante 60 meses (5 años) sin ausencias de más de 60 días/año*, a contar a partir de la fecha de </a:t>
            </a:r>
            <a:r>
              <a:rPr lang="es-ES" sz="1600" b="1" u="sng" dirty="0" smtClean="0">
                <a:solidFill>
                  <a:srgbClr val="001236"/>
                </a:solidFill>
                <a:sym typeface="Wingdings" panose="05000000000000000000" pitchFamily="2" charset="2"/>
              </a:rPr>
              <a:t>juego o solicitud.</a:t>
            </a:r>
            <a:endParaRPr lang="es-ES" sz="16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sz="16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sz="1600" b="1" dirty="0">
                <a:solidFill>
                  <a:srgbClr val="001236"/>
                </a:solidFill>
                <a:sym typeface="Wingdings" panose="05000000000000000000" pitchFamily="2" charset="2"/>
              </a:rPr>
              <a:t>- Nota Aclaratoria 16  </a:t>
            </a: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10 meses de presencia real del jugador en el país por año.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El jugador debe acreditar mediante documentación que ha residido en España durante 10 años acumulativamente (se suma el tiempo que ha vivido en España a lo largo de su vida).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u="sng" dirty="0">
                <a:solidFill>
                  <a:schemeClr val="accent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IMPORTANTE</a:t>
            </a:r>
            <a:r>
              <a:rPr lang="es-ES" b="1" dirty="0">
                <a:solidFill>
                  <a:srgbClr val="001236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 A partir del </a:t>
            </a:r>
            <a:r>
              <a:rPr lang="es-ES" b="1" u="sng" dirty="0">
                <a:solidFill>
                  <a:srgbClr val="001236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01 enero de 2022</a:t>
            </a:r>
            <a:r>
              <a:rPr lang="es-ES" b="1" dirty="0">
                <a:solidFill>
                  <a:srgbClr val="001236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, puesto que por motivos de la pandemia provocada por el COVID-19 se prorrogaron los 36 meses hasta el 30/12/2021.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86B98F2-13C2-4CB1-8533-4F3B9BA86722}"/>
              </a:ext>
            </a:extLst>
          </p:cNvPr>
          <p:cNvSpPr/>
          <p:nvPr/>
        </p:nvSpPr>
        <p:spPr>
          <a:xfrm>
            <a:off x="618923" y="5329841"/>
            <a:ext cx="10763075" cy="640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14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 8.1.c)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366977"/>
            <a:ext cx="10668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RESIDENCIA DE 36/60 MESES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No existe un numerus clausus de documentación a aportar, debe verse caso por caso, sin embargo, se debe acreditar, como mínimo, lo siguiente:</a:t>
            </a: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Pasaporte completo del/la jugador/a (incluido páginas en blanco). Si tiene más de una nacionalidad, deben aportarse ambos pasaportes.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Certificado de licencias o historial de partidos con clubes españoles</a:t>
            </a:r>
          </a:p>
          <a:p>
            <a:pPr marL="285750" indent="-285750" algn="just">
              <a:buFontTx/>
              <a:buChar char="-"/>
            </a:pPr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Rellenar Anexo 2 del Protocolo de Elegibilidad</a:t>
            </a:r>
          </a:p>
          <a:p>
            <a:pPr algn="just"/>
            <a:endParaRPr lang="es-ES" sz="1600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solidFill>
                  <a:srgbClr val="001236"/>
                </a:solidFill>
                <a:sym typeface="Wingdings" panose="05000000000000000000" pitchFamily="2" charset="2"/>
              </a:rPr>
              <a:t>Certificado de empadronamiento y/o vida laboral y/o contratos de trabajo o alquiler y/o Declaración jurada jugadores comunitarios y/o libro de familia o certificaciones de convivencia con pareja de nacionalidad española</a:t>
            </a:r>
          </a:p>
          <a:p>
            <a:pPr marL="285750" indent="-285750" algn="just">
              <a:buFontTx/>
              <a:buChar char="-"/>
            </a:pP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 8.1.c)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366977"/>
            <a:ext cx="10668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RESIDENCIA DE 36/60 MESES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b="1" dirty="0">
                <a:solidFill>
                  <a:srgbClr val="001236"/>
                </a:solidFill>
                <a:sym typeface="Wingdings" panose="05000000000000000000" pitchFamily="2" charset="2"/>
              </a:rPr>
              <a:t>A tener en cuenta:</a:t>
            </a:r>
          </a:p>
          <a:p>
            <a:pPr algn="just"/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Residencia significa que el/la jugador/a trata al país como su hogar y tiene ahí su hogar principal y permanente (Arraigo).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Las breves ausencias (Ej. vacaciones) no interrumpen la residencia, si por lo general, se ha permanecido físicamente en España 10 meses durante un año.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Es necesario evidenciar la ruptura de vínculos con el país anterior.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rgbClr val="001236"/>
                </a:solidFill>
                <a:sym typeface="Wingdings" panose="05000000000000000000" pitchFamily="2" charset="2"/>
              </a:rPr>
              <a:t>La residencia debe ser inmediatamente anterior a la solicitud de la elegibilidad del/la jugador/a</a:t>
            </a:r>
          </a:p>
          <a:p>
            <a:pPr marL="285750" indent="-285750" algn="just">
              <a:buFontTx/>
              <a:buChar char="-"/>
            </a:pPr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267FF5A-CCF7-49B1-BF43-2D75D6FE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001236"/>
                </a:solidFill>
              </a:rPr>
              <a:t>3. RESIDENCIA 8.1.c)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C3A84B-FC5B-46FD-91DD-D6CC5A55AD34}"/>
              </a:ext>
            </a:extLst>
          </p:cNvPr>
          <p:cNvSpPr txBox="1"/>
          <p:nvPr/>
        </p:nvSpPr>
        <p:spPr>
          <a:xfrm>
            <a:off x="609600" y="2366977"/>
            <a:ext cx="1066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1236"/>
                </a:solidFill>
              </a:rPr>
              <a:t>CIRCUNSTANCIAS EXCEPCIONALES</a:t>
            </a:r>
          </a:p>
          <a:p>
            <a:pPr algn="just"/>
            <a:endParaRPr lang="es-ES" b="1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2000" b="1" i="1" dirty="0" err="1">
                <a:solidFill>
                  <a:srgbClr val="001236"/>
                </a:solidFill>
                <a:sym typeface="Wingdings" panose="05000000000000000000" pitchFamily="2" charset="2"/>
              </a:rPr>
              <a:t>World</a:t>
            </a:r>
            <a:r>
              <a:rPr lang="es-ES" sz="2000" b="1" i="1" dirty="0">
                <a:solidFill>
                  <a:srgbClr val="001236"/>
                </a:solidFill>
                <a:sym typeface="Wingdings" panose="05000000000000000000" pitchFamily="2" charset="2"/>
              </a:rPr>
              <a:t> Rugby </a:t>
            </a:r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no detalla cuales son consideradas situaciones excepcionales, por lo que </a:t>
            </a:r>
            <a:r>
              <a:rPr lang="es-ES" sz="20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debe analizarse cada caso según la documentación acreditativa que crean pertinente</a:t>
            </a:r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S" sz="20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20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No toda documentación de carácter médico acredita una ausencia del país.</a:t>
            </a:r>
          </a:p>
          <a:p>
            <a:pPr marL="285750" indent="-285750" algn="just">
              <a:buFontTx/>
              <a:buChar char="-"/>
            </a:pPr>
            <a:endParaRPr lang="es-ES" sz="20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s-ES" sz="2000" b="1" u="sng" dirty="0">
                <a:solidFill>
                  <a:srgbClr val="001236"/>
                </a:solidFill>
                <a:sym typeface="Wingdings" panose="05000000000000000000" pitchFamily="2" charset="2"/>
              </a:rPr>
              <a:t>En todo caso, la carga de la prueba recae sobre el/la jugador/a y el Club solicitante</a:t>
            </a:r>
            <a:r>
              <a:rPr lang="es-ES" sz="2000" b="1" dirty="0">
                <a:solidFill>
                  <a:srgbClr val="001236"/>
                </a:solidFill>
                <a:sym typeface="Wingdings" panose="05000000000000000000" pitchFamily="2" charset="2"/>
              </a:rPr>
              <a:t> (N.A. 15)</a:t>
            </a:r>
            <a:endParaRPr lang="es-ES" sz="2000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  <a:p>
            <a:pPr algn="just"/>
            <a:endParaRPr lang="es-ES" b="1" u="sng" dirty="0">
              <a:solidFill>
                <a:srgbClr val="001236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4EF3E-49FB-4B06-866A-3CC5382A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40" y="6057899"/>
            <a:ext cx="2529920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C000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1612</Words>
  <Application>Microsoft Office PowerPoint</Application>
  <PresentationFormat>Personalizado</PresentationFormat>
  <Paragraphs>193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Citable</vt:lpstr>
      <vt:lpstr>REGULACIÓN 8 WORLD RUGBY ELEGIBILIDAD DE L@S JUGADOR@S</vt:lpstr>
      <vt:lpstr>CONTENIDOS</vt:lpstr>
      <vt:lpstr>1. ELEGIBILIDAD</vt:lpstr>
      <vt:lpstr>2. NACIMIENTO 8.1.a)</vt:lpstr>
      <vt:lpstr>2. NACIMIENTO 8.1.b)</vt:lpstr>
      <vt:lpstr>3. RESIDENCIA</vt:lpstr>
      <vt:lpstr>3. RESIDENCIA 8.1.c)</vt:lpstr>
      <vt:lpstr>3. RESIDENCIA 8.1.c)</vt:lpstr>
      <vt:lpstr>3. RESIDENCIA 8.1.c)</vt:lpstr>
      <vt:lpstr>3. RESIDENCIA 8.1.c)</vt:lpstr>
      <vt:lpstr>3. RESIDENCIA 8.1.d)</vt:lpstr>
      <vt:lpstr>4. FORMACIÓN (Circulares)</vt:lpstr>
      <vt:lpstr>5. CAPTURA DEL/LA JUGADOR/A</vt:lpstr>
      <vt:lpstr>5. CAPTURA DEL/LA JUGADOR/A</vt:lpstr>
      <vt:lpstr>6. PROCEDIMIENTO</vt:lpstr>
      <vt:lpstr>7. INCUMPLIMIENTO Y SANCIONES</vt:lpstr>
      <vt:lpstr>7. INCUMPLIMIENTO Y SANCIONES</vt:lpstr>
      <vt:lpstr>8. PREGUNTAS</vt:lpstr>
      <vt:lpstr>¡MUCHAS GRACIAS POR VUESTRA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8 WORLD RUGBY ELEGIBILIDAD DE LOS JUGADORES</dc:title>
  <dc:creator>erick</dc:creator>
  <cp:lastModifiedBy>Eric</cp:lastModifiedBy>
  <cp:revision>53</cp:revision>
  <dcterms:created xsi:type="dcterms:W3CDTF">2021-09-22T13:57:58Z</dcterms:created>
  <dcterms:modified xsi:type="dcterms:W3CDTF">2021-09-30T17:18:31Z</dcterms:modified>
</cp:coreProperties>
</file>